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8288000" cy="10287000"/>
  <p:notesSz cx="6858000" cy="9144000"/>
  <p:embeddedFontLst>
    <p:embeddedFont>
      <p:font typeface="HY견고딕" panose="0203060000010101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Canva Sans Bold" panose="020B0600000101010101" charset="0"/>
      <p:regular r:id="rId31"/>
    </p:embeddedFont>
    <p:embeddedFont>
      <p:font typeface="Canva Sans Medium" panose="020B0600000101010101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602" autoAdjust="0"/>
  </p:normalViewPr>
  <p:slideViewPr>
    <p:cSldViewPr>
      <p:cViewPr varScale="1">
        <p:scale>
          <a:sx n="49" d="100"/>
          <a:sy n="49" d="100"/>
        </p:scale>
        <p:origin x="9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0:55:02.1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24575,'0'-2'0,"0"1"0,1-1 0,-1 1 0,1 0 0,-1-1 0,1 1 0,0 0 0,-1 0 0,1-1 0,0 1 0,0 0 0,0 0 0,0 0 0,0 0 0,0 0 0,0 0 0,1 0 0,-1 0 0,0 1 0,0-1 0,1 0 0,-1 1 0,0-1 0,1 1 0,-1-1 0,0 1 0,2 0 0,44-9 0,-43 9 0,93-7 0,120 7 0,-97 2 0,412-1-1365,-494-1-5461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0:55:09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24575,'947'0'-1365,"-891"0"-5461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0:55:17.1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24575,'554'0'0,"-487"3"0,0 4 0,70 16 0,-116-19 0,113 32-1365,-105-31-5461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C45BC-AAA9-48F3-ADB6-125C7D152392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8988D-FFC9-46BE-AD48-0E83E2D33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93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8988D-FFC9-46BE-AD48-0E83E2D33D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9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8988D-FFC9-46BE-AD48-0E83E2D33D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2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customXml" Target="../ink/ink2.xml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svg"/><Relationship Id="rId7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8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134">
            <a:off x="10514641" y="8427962"/>
            <a:ext cx="9376757" cy="910694"/>
          </a:xfrm>
          <a:custGeom>
            <a:avLst/>
            <a:gdLst/>
            <a:ahLst/>
            <a:cxnLst/>
            <a:rect l="l" t="t" r="r" b="b"/>
            <a:pathLst>
              <a:path w="9376757" h="910694">
                <a:moveTo>
                  <a:pt x="0" y="0"/>
                </a:moveTo>
                <a:lnTo>
                  <a:pt x="9376758" y="0"/>
                </a:lnTo>
                <a:lnTo>
                  <a:pt x="9376758" y="910693"/>
                </a:lnTo>
                <a:lnTo>
                  <a:pt x="0" y="910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2603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926915" y="2170516"/>
            <a:ext cx="6934294" cy="6823345"/>
          </a:xfrm>
          <a:custGeom>
            <a:avLst/>
            <a:gdLst/>
            <a:ahLst/>
            <a:cxnLst/>
            <a:rect l="l" t="t" r="r" b="b"/>
            <a:pathLst>
              <a:path w="6934294" h="6823345">
                <a:moveTo>
                  <a:pt x="0" y="0"/>
                </a:moveTo>
                <a:lnTo>
                  <a:pt x="6934294" y="0"/>
                </a:lnTo>
                <a:lnTo>
                  <a:pt x="6934294" y="6823345"/>
                </a:lnTo>
                <a:lnTo>
                  <a:pt x="0" y="682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43000" y="2582316"/>
            <a:ext cx="12449175" cy="1439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746"/>
              </a:lnSpc>
            </a:pPr>
            <a:r>
              <a:rPr lang="en-US" sz="10000" spc="-1416" dirty="0">
                <a:solidFill>
                  <a:srgbClr val="FAF9F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"/>
                <a:sym typeface="Canva Sans"/>
              </a:rPr>
              <a:t>Bike Data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5855" y="1202640"/>
            <a:ext cx="8444063" cy="63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9"/>
              </a:lnSpc>
              <a:spcBef>
                <a:spcPct val="0"/>
              </a:spcBef>
            </a:pPr>
            <a:r>
              <a:rPr lang="en-US" sz="4106" b="1" dirty="0">
                <a:solidFill>
                  <a:srgbClr val="FAF9F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PYTHON 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8400" y="8030464"/>
            <a:ext cx="8252781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FAF9F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"/>
                <a:sym typeface="Canva Sans"/>
              </a:rPr>
              <a:t>Github</a:t>
            </a:r>
            <a:r>
              <a:rPr lang="en-US" sz="5000" dirty="0">
                <a:solidFill>
                  <a:srgbClr val="FAF9F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"/>
                <a:sym typeface="Canva Sans"/>
              </a:rPr>
              <a:t> ID: j245kim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endParaRPr lang="en-US" sz="5000" dirty="0">
              <a:solidFill>
                <a:srgbClr val="FAF9F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nva Sans"/>
              <a:sym typeface="Canva Sans"/>
            </a:endParaRP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altLang="ko-KR" sz="5000" dirty="0">
                <a:solidFill>
                  <a:srgbClr val="FAF9F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"/>
                <a:sym typeface="Canva Sans"/>
              </a:rPr>
              <a:t>Date: 11-07-2024</a:t>
            </a:r>
            <a:endParaRPr lang="en-US" sz="5000" dirty="0">
              <a:solidFill>
                <a:srgbClr val="FAF9F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89903" y="6005397"/>
            <a:ext cx="9050179" cy="3129569"/>
            <a:chOff x="0" y="0"/>
            <a:chExt cx="12066905" cy="4172758"/>
          </a:xfrm>
        </p:grpSpPr>
        <p:sp>
          <p:nvSpPr>
            <p:cNvPr id="3" name="AutoShape 3"/>
            <p:cNvSpPr/>
            <p:nvPr/>
          </p:nvSpPr>
          <p:spPr>
            <a:xfrm>
              <a:off x="0" y="12700"/>
              <a:ext cx="12066905" cy="0"/>
            </a:xfrm>
            <a:prstGeom prst="line">
              <a:avLst/>
            </a:prstGeom>
            <a:ln w="25400" cap="flat">
              <a:solidFill>
                <a:srgbClr val="635C4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4160058"/>
              <a:ext cx="12066905" cy="0"/>
            </a:xfrm>
            <a:prstGeom prst="line">
              <a:avLst/>
            </a:prstGeom>
            <a:ln w="25400" cap="flat">
              <a:solidFill>
                <a:srgbClr val="635C4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314450" y="3025169"/>
            <a:ext cx="3962027" cy="4114800"/>
          </a:xfrm>
          <a:custGeom>
            <a:avLst/>
            <a:gdLst/>
            <a:ahLst/>
            <a:cxnLst/>
            <a:rect l="l" t="t" r="r" b="b"/>
            <a:pathLst>
              <a:path w="3962027" h="4114800">
                <a:moveTo>
                  <a:pt x="0" y="0"/>
                </a:moveTo>
                <a:lnTo>
                  <a:pt x="3962027" y="0"/>
                </a:lnTo>
                <a:lnTo>
                  <a:pt x="39620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4450" y="1457325"/>
            <a:ext cx="4576604" cy="11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7"/>
              </a:lnSpc>
              <a:spcBef>
                <a:spcPct val="0"/>
              </a:spcBef>
            </a:pPr>
            <a:r>
              <a:rPr lang="en-US" sz="8370" spc="-418" dirty="0">
                <a:solidFill>
                  <a:srgbClr val="635C4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"/>
                <a:sym typeface="Canva Sans"/>
              </a:rPr>
              <a:t>Ideas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2646" y="2558827"/>
            <a:ext cx="1231271" cy="108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48"/>
              </a:lnSpc>
              <a:spcBef>
                <a:spcPct val="0"/>
              </a:spcBef>
            </a:pPr>
            <a:r>
              <a:rPr lang="en-US" sz="7680" b="1" spc="-384" dirty="0">
                <a:solidFill>
                  <a:srgbClr val="635C4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23383" y="2437717"/>
            <a:ext cx="3542769" cy="38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635C4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Weather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7803" y="2939058"/>
            <a:ext cx="7316698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880"/>
              </a:lnSpc>
              <a:buFont typeface="Arial"/>
              <a:buChar char="•"/>
            </a:pPr>
            <a:r>
              <a:rPr lang="en-US" sz="3000" b="1" dirty="0">
                <a:solidFill>
                  <a:srgbClr val="635C4C"/>
                </a:solidFill>
                <a:latin typeface="+mn-ea"/>
                <a:cs typeface="Canva Sans"/>
                <a:sym typeface="Canva Sans"/>
              </a:rPr>
              <a:t>Good weather </a:t>
            </a:r>
            <a:r>
              <a:rPr lang="en-US" sz="3000" dirty="0">
                <a:solidFill>
                  <a:srgbClr val="635C4C"/>
                </a:solidFill>
                <a:latin typeface="+mn-ea"/>
                <a:cs typeface="Canva Sans"/>
                <a:sym typeface="Canva Sans"/>
              </a:rPr>
              <a:t>leads to more bike rentals. </a:t>
            </a:r>
          </a:p>
          <a:p>
            <a:pPr marL="388622" lvl="1" indent="-194311" algn="l">
              <a:lnSpc>
                <a:spcPts val="2880"/>
              </a:lnSpc>
              <a:buFont typeface="Arial"/>
              <a:buChar char="•"/>
            </a:pPr>
            <a:r>
              <a:rPr lang="en-US" sz="3000" dirty="0">
                <a:solidFill>
                  <a:srgbClr val="635C4C"/>
                </a:solidFill>
                <a:latin typeface="+mn-ea"/>
                <a:cs typeface="Canva Sans"/>
                <a:sym typeface="Canva Sans"/>
              </a:rPr>
              <a:t>Optimal </a:t>
            </a:r>
            <a:r>
              <a:rPr lang="en-US" sz="3000" b="1" dirty="0">
                <a:solidFill>
                  <a:srgbClr val="635C4C"/>
                </a:solidFill>
                <a:latin typeface="+mn-ea"/>
                <a:cs typeface="Canva Sans"/>
                <a:sym typeface="Canva Sans"/>
              </a:rPr>
              <a:t>temperature</a:t>
            </a:r>
            <a:r>
              <a:rPr lang="en-US" sz="3000" dirty="0">
                <a:solidFill>
                  <a:srgbClr val="635C4C"/>
                </a:solidFill>
                <a:latin typeface="+mn-ea"/>
                <a:cs typeface="Canva Sans"/>
                <a:sym typeface="Canva Sans"/>
              </a:rPr>
              <a:t> for bike rentals is between </a:t>
            </a:r>
            <a:r>
              <a:rPr lang="en-US" sz="3000" b="1" dirty="0">
                <a:solidFill>
                  <a:srgbClr val="635C4C"/>
                </a:solidFill>
                <a:latin typeface="+mn-ea"/>
                <a:cs typeface="Canva Sans"/>
                <a:sym typeface="Canva Sans"/>
              </a:rPr>
              <a:t>15 to 25°C </a:t>
            </a:r>
            <a:r>
              <a:rPr lang="en-US" sz="3000" dirty="0">
                <a:solidFill>
                  <a:srgbClr val="635C4C"/>
                </a:solidFill>
                <a:latin typeface="+mn-ea"/>
                <a:cs typeface="Canva Sans"/>
                <a:sym typeface="Canva Sans"/>
              </a:rPr>
              <a:t>(cool, not too cold or hot). </a:t>
            </a:r>
          </a:p>
          <a:p>
            <a:pPr marL="388622" lvl="1" indent="-194311" algn="l">
              <a:lnSpc>
                <a:spcPts val="2880"/>
              </a:lnSpc>
              <a:buFont typeface="Arial"/>
              <a:buChar char="•"/>
            </a:pPr>
            <a:r>
              <a:rPr lang="en-US" sz="3000" dirty="0">
                <a:solidFill>
                  <a:srgbClr val="635C4C"/>
                </a:solidFill>
                <a:latin typeface="+mn-ea"/>
                <a:cs typeface="Canva Sans"/>
                <a:sym typeface="Canva Sans"/>
              </a:rPr>
              <a:t>Humidity and wind are proportional to the number of bike rentals, with moderate levels being favorable.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89903" y="7064210"/>
            <a:ext cx="1231271" cy="108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48"/>
              </a:lnSpc>
              <a:spcBef>
                <a:spcPct val="0"/>
              </a:spcBef>
            </a:pPr>
            <a:r>
              <a:rPr lang="en-US" sz="7680" b="1" spc="-384" dirty="0">
                <a:solidFill>
                  <a:srgbClr val="635C4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30092" y="6930419"/>
            <a:ext cx="4307322" cy="38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635C4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30092" y="7425719"/>
            <a:ext cx="730998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altLang="ko-KR" sz="3200" dirty="0"/>
              <a:t>People tended to rent bikes more around </a:t>
            </a:r>
            <a:r>
              <a:rPr lang="en-US" altLang="ko-KR" sz="3200" b="1" dirty="0"/>
              <a:t>commuting hours</a:t>
            </a:r>
            <a:r>
              <a:rPr lang="en-US" altLang="ko-KR" sz="3200" dirty="0"/>
              <a:t> (morning and evening).</a:t>
            </a:r>
            <a:endParaRPr lang="en-US" sz="3000" dirty="0">
              <a:solidFill>
                <a:srgbClr val="635C4C"/>
              </a:solidFill>
              <a:latin typeface="+mn-ea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676890"/>
            <a:ext cx="18683394" cy="4610110"/>
            <a:chOff x="0" y="0"/>
            <a:chExt cx="4920729" cy="12141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0729" cy="1214185"/>
            </a:xfrm>
            <a:custGeom>
              <a:avLst/>
              <a:gdLst/>
              <a:ahLst/>
              <a:cxnLst/>
              <a:rect l="l" t="t" r="r" b="b"/>
              <a:pathLst>
                <a:path w="4920729" h="1214185">
                  <a:moveTo>
                    <a:pt x="0" y="0"/>
                  </a:moveTo>
                  <a:lnTo>
                    <a:pt x="4920729" y="0"/>
                  </a:lnTo>
                  <a:lnTo>
                    <a:pt x="4920729" y="1214185"/>
                  </a:lnTo>
                  <a:lnTo>
                    <a:pt x="0" y="1214185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920729" cy="1223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90116" y="2857500"/>
            <a:ext cx="9503162" cy="88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9"/>
              </a:lnSpc>
              <a:spcBef>
                <a:spcPct val="0"/>
              </a:spcBef>
            </a:pPr>
            <a:r>
              <a:rPr lang="en-US" sz="6408" b="1" spc="-320" dirty="0">
                <a:solidFill>
                  <a:srgbClr val="81865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Step 3: Data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5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1696075-6AB9-E0CC-598E-2CA7B15C7C39}"/>
                  </a:ext>
                </a:extLst>
              </p14:cNvPr>
              <p14:cNvContentPartPr/>
              <p14:nvPr/>
            </p14:nvContentPartPr>
            <p14:xfrm>
              <a:off x="7372794" y="8083149"/>
              <a:ext cx="390600" cy="158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1696075-6AB9-E0CC-598E-2CA7B15C7C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6674" y="8077029"/>
                <a:ext cx="4028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2CCA444-2C70-148B-4BB5-8614B1C5344C}"/>
                  </a:ext>
                </a:extLst>
              </p14:cNvPr>
              <p14:cNvContentPartPr/>
              <p14:nvPr/>
            </p14:nvContentPartPr>
            <p14:xfrm>
              <a:off x="10580754" y="6995229"/>
              <a:ext cx="36108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2CCA444-2C70-148B-4BB5-8614B1C534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4634" y="6989109"/>
                <a:ext cx="3733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44785AF-9991-C364-10A7-234D135463D6}"/>
                  </a:ext>
                </a:extLst>
              </p14:cNvPr>
              <p14:cNvContentPartPr/>
              <p14:nvPr/>
            </p14:nvContentPartPr>
            <p14:xfrm>
              <a:off x="8446674" y="8040309"/>
              <a:ext cx="363600" cy="28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44785AF-9991-C364-10A7-234D135463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40554" y="8034189"/>
                <a:ext cx="375840" cy="40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85157C8-1050-BB96-CB79-959CD87A9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734" y="32845"/>
            <a:ext cx="8641079" cy="103023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3099" y="768692"/>
            <a:ext cx="1929070" cy="2032545"/>
          </a:xfrm>
          <a:custGeom>
            <a:avLst/>
            <a:gdLst/>
            <a:ahLst/>
            <a:cxnLst/>
            <a:rect l="l" t="t" r="r" b="b"/>
            <a:pathLst>
              <a:path w="1929070" h="2032545">
                <a:moveTo>
                  <a:pt x="0" y="0"/>
                </a:moveTo>
                <a:lnTo>
                  <a:pt x="1929070" y="0"/>
                </a:lnTo>
                <a:lnTo>
                  <a:pt x="1929070" y="2032546"/>
                </a:lnTo>
                <a:lnTo>
                  <a:pt x="0" y="2032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3487333"/>
            <a:ext cx="2417869" cy="1244103"/>
          </a:xfrm>
          <a:custGeom>
            <a:avLst/>
            <a:gdLst/>
            <a:ahLst/>
            <a:cxnLst/>
            <a:rect l="l" t="t" r="r" b="b"/>
            <a:pathLst>
              <a:path w="2417869" h="1244103">
                <a:moveTo>
                  <a:pt x="0" y="0"/>
                </a:moveTo>
                <a:lnTo>
                  <a:pt x="2417869" y="0"/>
                </a:lnTo>
                <a:lnTo>
                  <a:pt x="2417869" y="1244104"/>
                </a:lnTo>
                <a:lnTo>
                  <a:pt x="0" y="1244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73099" y="5410406"/>
            <a:ext cx="1951693" cy="1778480"/>
          </a:xfrm>
          <a:custGeom>
            <a:avLst/>
            <a:gdLst/>
            <a:ahLst/>
            <a:cxnLst/>
            <a:rect l="l" t="t" r="r" b="b"/>
            <a:pathLst>
              <a:path w="1951693" h="1778480">
                <a:moveTo>
                  <a:pt x="0" y="0"/>
                </a:moveTo>
                <a:lnTo>
                  <a:pt x="1951693" y="0"/>
                </a:lnTo>
                <a:lnTo>
                  <a:pt x="1951693" y="1778480"/>
                </a:lnTo>
                <a:lnTo>
                  <a:pt x="0" y="1778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31012" y="7865161"/>
            <a:ext cx="2215557" cy="1653146"/>
          </a:xfrm>
          <a:custGeom>
            <a:avLst/>
            <a:gdLst/>
            <a:ahLst/>
            <a:cxnLst/>
            <a:rect l="l" t="t" r="r" b="b"/>
            <a:pathLst>
              <a:path w="2215557" h="1653146">
                <a:moveTo>
                  <a:pt x="0" y="0"/>
                </a:moveTo>
                <a:lnTo>
                  <a:pt x="2215557" y="0"/>
                </a:lnTo>
                <a:lnTo>
                  <a:pt x="2215557" y="1653147"/>
                </a:lnTo>
                <a:lnTo>
                  <a:pt x="0" y="1653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022884" y="806792"/>
            <a:ext cx="11902916" cy="1963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Temp &amp;  Non-member users:</a:t>
            </a:r>
          </a:p>
          <a:p>
            <a:pPr marL="761266" lvl="1" indent="-380633" algn="l">
              <a:lnSpc>
                <a:spcPts val="3878"/>
              </a:lnSpc>
              <a:buFont typeface="Arial"/>
              <a:buChar char="•"/>
            </a:pPr>
            <a:r>
              <a:rPr lang="en-US" altLang="ko-KR" sz="3000" dirty="0"/>
              <a:t>Correlation</a:t>
            </a: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: </a:t>
            </a:r>
            <a:r>
              <a:rPr lang="en-US" sz="3000" spc="-176" dirty="0">
                <a:solidFill>
                  <a:srgbClr val="FF0000"/>
                </a:solidFill>
                <a:latin typeface="+mn-ea"/>
                <a:cs typeface="Canva Sans Medium"/>
                <a:sym typeface="Canva Sans Medium"/>
              </a:rPr>
              <a:t>+0.47</a:t>
            </a:r>
          </a:p>
          <a:p>
            <a:pPr marL="761266" lvl="1" indent="-380633" algn="l">
              <a:lnSpc>
                <a:spcPts val="3878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3000" dirty="0"/>
              <a:t>As the temperature rises, the number of non-member users increases.</a:t>
            </a:r>
            <a:endParaRPr lang="en-US" sz="3000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3878"/>
              </a:lnSpc>
              <a:spcBef>
                <a:spcPct val="0"/>
              </a:spcBef>
            </a:pPr>
            <a:endParaRPr lang="en-US" sz="3000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22884" y="3231788"/>
            <a:ext cx="11902916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Humidity &amp; Non-member users:</a:t>
            </a:r>
          </a:p>
          <a:p>
            <a:pPr marL="761266" lvl="1" indent="-380633" algn="l">
              <a:lnSpc>
                <a:spcPts val="3878"/>
              </a:lnSpc>
              <a:buFont typeface="Arial"/>
              <a:buChar char="•"/>
            </a:pP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Correlation: </a:t>
            </a:r>
            <a:r>
              <a:rPr lang="en-US" sz="3000" spc="-176" dirty="0">
                <a:solidFill>
                  <a:schemeClr val="accent1"/>
                </a:solidFill>
                <a:latin typeface="+mn-ea"/>
                <a:cs typeface="Canva Sans Medium"/>
                <a:sym typeface="Canva Sans Medium"/>
              </a:rPr>
              <a:t>-0.35</a:t>
            </a:r>
          </a:p>
          <a:p>
            <a:pPr marL="761266" lvl="1" indent="-380633" algn="l">
              <a:lnSpc>
                <a:spcPts val="3878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3000" dirty="0"/>
              <a:t>As humidity decreases, the number of non-member users increases.</a:t>
            </a:r>
            <a:endParaRPr lang="en-US" sz="3000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85193" y="5341385"/>
            <a:ext cx="11902916" cy="2463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Weekend &amp; Non-member and members:</a:t>
            </a:r>
          </a:p>
          <a:p>
            <a:pPr marL="761266" lvl="1" indent="-380633" algn="l">
              <a:lnSpc>
                <a:spcPts val="3878"/>
              </a:lnSpc>
              <a:buFont typeface="Arial"/>
              <a:buChar char="•"/>
            </a:pP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Correlation: </a:t>
            </a:r>
            <a:r>
              <a:rPr lang="en-US" sz="3000" spc="-176" dirty="0">
                <a:solidFill>
                  <a:schemeClr val="accent1"/>
                </a:solidFill>
                <a:latin typeface="+mn-ea"/>
                <a:cs typeface="Canva Sans Medium"/>
                <a:sym typeface="Canva Sans Medium"/>
              </a:rPr>
              <a:t>-0.32</a:t>
            </a: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, but members: </a:t>
            </a:r>
            <a:r>
              <a:rPr lang="en-US" sz="3000" spc="-176" dirty="0">
                <a:solidFill>
                  <a:srgbClr val="FF0000"/>
                </a:solidFill>
                <a:latin typeface="+mn-ea"/>
                <a:cs typeface="Canva Sans Medium"/>
                <a:sym typeface="Canva Sans Medium"/>
              </a:rPr>
              <a:t>0.12</a:t>
            </a:r>
            <a:endParaRPr lang="en-US" sz="3000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marL="761266" lvl="1" indent="-380633" algn="l">
              <a:lnSpc>
                <a:spcPts val="3878"/>
              </a:lnSpc>
              <a:buFont typeface="Arial"/>
              <a:buChar char="•"/>
            </a:pPr>
            <a:r>
              <a:rPr lang="en-US" sz="3000" spc="-176" dirty="0">
                <a:solidFill>
                  <a:srgbClr val="FF0000"/>
                </a:solidFill>
                <a:latin typeface="+mn-ea"/>
                <a:cs typeface="Canva Sans Medium"/>
                <a:sym typeface="Canva Sans Medium"/>
              </a:rPr>
              <a:t>Non-members visit more on weekdays!</a:t>
            </a:r>
          </a:p>
          <a:p>
            <a:pPr marL="761266" lvl="1" indent="-380633" algn="l">
              <a:lnSpc>
                <a:spcPts val="3878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3000" b="1" dirty="0">
                <a:solidFill>
                  <a:schemeClr val="accent1"/>
                </a:solidFill>
              </a:rPr>
              <a:t>Members</a:t>
            </a:r>
            <a:r>
              <a:rPr lang="en-US" altLang="ko-KR" sz="3000" dirty="0">
                <a:solidFill>
                  <a:schemeClr val="accent1"/>
                </a:solidFill>
              </a:rPr>
              <a:t> visit more on weekdays regardless of the weekend</a:t>
            </a:r>
            <a:r>
              <a:rPr lang="en-US" sz="3000" spc="-176" dirty="0">
                <a:solidFill>
                  <a:schemeClr val="accent1"/>
                </a:solidFill>
                <a:latin typeface="+mn-ea"/>
                <a:cs typeface="Canva Sans Medium"/>
                <a:sym typeface="Canva Sans Medium"/>
              </a:rPr>
              <a:t>! </a:t>
            </a:r>
          </a:p>
          <a:p>
            <a:pPr algn="l">
              <a:lnSpc>
                <a:spcPts val="3878"/>
              </a:lnSpc>
              <a:spcBef>
                <a:spcPct val="0"/>
              </a:spcBef>
            </a:pPr>
            <a:endParaRPr lang="en-US" sz="3000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85193" y="7635995"/>
            <a:ext cx="13532535" cy="196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Additional fact:</a:t>
            </a:r>
          </a:p>
          <a:p>
            <a:pPr marL="761266" lvl="1" indent="-380633" algn="l">
              <a:lnSpc>
                <a:spcPts val="3878"/>
              </a:lnSpc>
              <a:buFont typeface="Arial"/>
              <a:buChar char="•"/>
            </a:pPr>
            <a:r>
              <a:rPr lang="en-US" altLang="ko-KR" sz="3200" dirty="0"/>
              <a:t>Both </a:t>
            </a:r>
            <a:r>
              <a:rPr lang="en-US" altLang="ko-KR" sz="3200" b="1" dirty="0"/>
              <a:t>season</a:t>
            </a:r>
            <a:r>
              <a:rPr lang="en-US" altLang="ko-KR" sz="3200" dirty="0"/>
              <a:t> and </a:t>
            </a:r>
            <a:r>
              <a:rPr lang="en-US" altLang="ko-KR" sz="3200" b="1" dirty="0"/>
              <a:t>wind speed</a:t>
            </a:r>
            <a:r>
              <a:rPr lang="en-US" altLang="ko-KR" sz="3200" dirty="0"/>
              <a:t> have </a:t>
            </a:r>
            <a:r>
              <a:rPr lang="en-US" altLang="ko-KR" sz="3200" dirty="0">
                <a:solidFill>
                  <a:srgbClr val="FF0000"/>
                </a:solidFill>
              </a:rPr>
              <a:t>a positive correlation </a:t>
            </a:r>
            <a:r>
              <a:rPr lang="en-US" altLang="ko-KR" sz="3200" dirty="0"/>
              <a:t>with bike rental counts, meaning they </a:t>
            </a:r>
            <a:r>
              <a:rPr lang="en-US" altLang="ko-KR" sz="3200" b="1" dirty="0"/>
              <a:t>increase in proportion</a:t>
            </a:r>
            <a:r>
              <a:rPr lang="en-US" altLang="ko-KR" sz="3200" dirty="0"/>
              <a:t> with the number of rentals.</a:t>
            </a:r>
            <a:endParaRPr lang="en-US" sz="3000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3878"/>
              </a:lnSpc>
              <a:spcBef>
                <a:spcPct val="0"/>
              </a:spcBef>
            </a:pPr>
            <a:endParaRPr lang="en-US" sz="3000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918077" y="159703"/>
            <a:ext cx="4207123" cy="1441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T-test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31594" y="3010359"/>
            <a:ext cx="9233259" cy="350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266" lvl="1" indent="-380633" algn="l">
              <a:lnSpc>
                <a:spcPts val="3878"/>
              </a:lnSpc>
              <a:buFont typeface="Arial"/>
              <a:buChar char="•"/>
            </a:pPr>
            <a:r>
              <a:rPr lang="en-US" altLang="ko-KR" sz="3600" dirty="0"/>
              <a:t>A correlation value of 0.3 indicates a </a:t>
            </a:r>
            <a:r>
              <a:rPr lang="en-US" altLang="ko-KR" sz="3600" dirty="0">
                <a:solidFill>
                  <a:srgbClr val="FF0000"/>
                </a:solidFill>
              </a:rPr>
              <a:t>weak correlation</a:t>
            </a:r>
            <a:r>
              <a:rPr lang="en-US" altLang="ko-KR" sz="3600" dirty="0"/>
              <a:t>, meaning that a t-test would show only a </a:t>
            </a:r>
            <a:r>
              <a:rPr lang="en-US" altLang="ko-KR" sz="3600" dirty="0">
                <a:solidFill>
                  <a:srgbClr val="FF0000"/>
                </a:solidFill>
              </a:rPr>
              <a:t>very slight relationship</a:t>
            </a:r>
            <a:r>
              <a:rPr lang="en-US" altLang="ko-KR" sz="3600" dirty="0"/>
              <a:t>.</a:t>
            </a:r>
          </a:p>
          <a:p>
            <a:pPr marL="761266" lvl="1" indent="-380633" algn="l">
              <a:lnSpc>
                <a:spcPts val="3878"/>
              </a:lnSpc>
              <a:buFont typeface="Arial"/>
              <a:buChar char="•"/>
            </a:pPr>
            <a:endParaRPr lang="en-US" sz="3526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marL="761266" lvl="1" indent="-380633" algn="l">
              <a:lnSpc>
                <a:spcPts val="3878"/>
              </a:lnSpc>
              <a:buFont typeface="Arial"/>
              <a:buChar char="•"/>
            </a:pPr>
            <a:r>
              <a:rPr lang="en-US" sz="3526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This was also proven through </a:t>
            </a:r>
            <a:r>
              <a:rPr lang="en-US" sz="3526" spc="-176" dirty="0">
                <a:solidFill>
                  <a:srgbClr val="FF0000"/>
                </a:solidFill>
                <a:latin typeface="+mn-ea"/>
                <a:cs typeface="Canva Sans Medium"/>
                <a:sym typeface="Canva Sans Medium"/>
              </a:rPr>
              <a:t>t-test</a:t>
            </a:r>
            <a:r>
              <a:rPr lang="en-US" sz="3526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. Indeed, temperature, working day, and humidity had significant correlation.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7FD1AC-187F-1512-B237-650ADF0F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4700"/>
            <a:ext cx="817692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641" y="2114982"/>
            <a:ext cx="9557090" cy="7932385"/>
          </a:xfrm>
          <a:custGeom>
            <a:avLst/>
            <a:gdLst/>
            <a:ahLst/>
            <a:cxnLst/>
            <a:rect l="l" t="t" r="r" b="b"/>
            <a:pathLst>
              <a:path w="9557090" h="7932385">
                <a:moveTo>
                  <a:pt x="0" y="0"/>
                </a:moveTo>
                <a:lnTo>
                  <a:pt x="9557089" y="0"/>
                </a:lnTo>
                <a:lnTo>
                  <a:pt x="9557089" y="7932385"/>
                </a:lnTo>
                <a:lnTo>
                  <a:pt x="0" y="7932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05975" y="391748"/>
            <a:ext cx="15767625" cy="1371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Visual Example of Rental vs Humidity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73192" y="4430554"/>
            <a:ext cx="7392193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r>
              <a:rPr lang="en-US" altLang="ko-KR" sz="3600" dirty="0"/>
              <a:t>There is a clear trend that the larger the humidity, the lower the bike rental.</a:t>
            </a:r>
            <a:endParaRPr lang="en-US" sz="3524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CE84F-CE91-9B84-D6AE-3F70559D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55" y="5316149"/>
            <a:ext cx="9283662" cy="457910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09D10CC-CA1C-BA2C-0663-A6F4D5604D53}"/>
              </a:ext>
            </a:extLst>
          </p:cNvPr>
          <p:cNvSpPr/>
          <p:nvPr/>
        </p:nvSpPr>
        <p:spPr>
          <a:xfrm rot="992165">
            <a:off x="2832589" y="7615741"/>
            <a:ext cx="6740739" cy="533400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5351" y="1857197"/>
            <a:ext cx="4299441" cy="5412133"/>
          </a:xfrm>
          <a:custGeom>
            <a:avLst/>
            <a:gdLst/>
            <a:ahLst/>
            <a:cxnLst/>
            <a:rect l="l" t="t" r="r" b="b"/>
            <a:pathLst>
              <a:path w="4299441" h="5412133">
                <a:moveTo>
                  <a:pt x="0" y="0"/>
                </a:moveTo>
                <a:lnTo>
                  <a:pt x="4299441" y="0"/>
                </a:lnTo>
                <a:lnTo>
                  <a:pt x="4299441" y="5412133"/>
                </a:lnTo>
                <a:lnTo>
                  <a:pt x="0" y="5412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111034" y="1857197"/>
            <a:ext cx="4119685" cy="5396967"/>
          </a:xfrm>
          <a:custGeom>
            <a:avLst/>
            <a:gdLst/>
            <a:ahLst/>
            <a:cxnLst/>
            <a:rect l="l" t="t" r="r" b="b"/>
            <a:pathLst>
              <a:path w="4119685" h="5396967">
                <a:moveTo>
                  <a:pt x="0" y="0"/>
                </a:moveTo>
                <a:lnTo>
                  <a:pt x="4119684" y="0"/>
                </a:lnTo>
                <a:lnTo>
                  <a:pt x="4119684" y="5396967"/>
                </a:lnTo>
                <a:lnTo>
                  <a:pt x="0" y="539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203623" y="1855296"/>
            <a:ext cx="4249026" cy="5398868"/>
          </a:xfrm>
          <a:custGeom>
            <a:avLst/>
            <a:gdLst/>
            <a:ahLst/>
            <a:cxnLst/>
            <a:rect l="l" t="t" r="r" b="b"/>
            <a:pathLst>
              <a:path w="4249026" h="5398868">
                <a:moveTo>
                  <a:pt x="0" y="0"/>
                </a:moveTo>
                <a:lnTo>
                  <a:pt x="4249026" y="0"/>
                </a:lnTo>
                <a:lnTo>
                  <a:pt x="4249026" y="5398868"/>
                </a:lnTo>
                <a:lnTo>
                  <a:pt x="0" y="5398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19200" y="344116"/>
            <a:ext cx="16537364" cy="1191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Problem with the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7685118"/>
            <a:ext cx="8264699" cy="296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The cluster shapes are not close to spherical (circular). </a:t>
            </a:r>
          </a:p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There are outliers.</a:t>
            </a:r>
          </a:p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r>
              <a:rPr lang="en-US" altLang="ko-KR" sz="3200" dirty="0"/>
              <a:t>Therefore, clustering is very challenging</a:t>
            </a:r>
            <a:r>
              <a:rPr lang="en-US" sz="3000" spc="-176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.</a:t>
            </a:r>
          </a:p>
          <a:p>
            <a:pPr marL="380518" lvl="1" algn="l">
              <a:lnSpc>
                <a:spcPts val="3877"/>
              </a:lnSpc>
            </a:pPr>
            <a:endParaRPr lang="en-US" sz="3000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3877"/>
              </a:lnSpc>
            </a:pPr>
            <a:endParaRPr lang="en-US" sz="3000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012910-E1C5-8872-3A55-03F1DD9F2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670" y="2976562"/>
            <a:ext cx="4191000" cy="43338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729154" y="7605857"/>
            <a:ext cx="7570878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3087" lvl="1" indent="-326544" algn="l">
              <a:lnSpc>
                <a:spcPts val="3327"/>
              </a:lnSpc>
              <a:buFont typeface="Arial"/>
              <a:buChar char="•"/>
            </a:pPr>
            <a:r>
              <a:rPr lang="en-US" sz="3000" spc="-151" dirty="0">
                <a:solidFill>
                  <a:srgbClr val="81865E"/>
                </a:solidFill>
                <a:latin typeface="+mn-ea"/>
                <a:cs typeface="Canva Sans"/>
                <a:sym typeface="Canva Sans"/>
              </a:rPr>
              <a:t>Risk of overfitting.</a:t>
            </a:r>
          </a:p>
          <a:p>
            <a:pPr marL="653087" lvl="1" indent="-326544" algn="l">
              <a:lnSpc>
                <a:spcPts val="3327"/>
              </a:lnSpc>
              <a:buFont typeface="Arial"/>
              <a:buChar char="•"/>
            </a:pPr>
            <a:r>
              <a:rPr lang="en-US" sz="3000" spc="-151" dirty="0">
                <a:solidFill>
                  <a:srgbClr val="81865E"/>
                </a:solidFill>
                <a:latin typeface="+mn-ea"/>
                <a:cs typeface="Canva Sans"/>
                <a:sym typeface="Canva Sans"/>
              </a:rPr>
              <a:t>Presence of outliers.</a:t>
            </a:r>
          </a:p>
          <a:p>
            <a:pPr marL="653087" lvl="1" indent="-326544" algn="l">
              <a:lnSpc>
                <a:spcPts val="3327"/>
              </a:lnSpc>
              <a:buFont typeface="Arial"/>
              <a:buChar char="•"/>
            </a:pPr>
            <a:r>
              <a:rPr lang="en-US" sz="3000" spc="-151" dirty="0">
                <a:solidFill>
                  <a:srgbClr val="81865E"/>
                </a:solidFill>
                <a:latin typeface="+mn-ea"/>
                <a:cs typeface="Canva Sans"/>
                <a:sym typeface="Canva Sans"/>
              </a:rPr>
              <a:t>There are many other interpretations, and trees are not ideal due to these.</a:t>
            </a:r>
          </a:p>
          <a:p>
            <a:pPr marL="653087" lvl="1" indent="-326544" algn="l">
              <a:lnSpc>
                <a:spcPts val="3327"/>
              </a:lnSpc>
              <a:buFont typeface="Arial"/>
              <a:buChar char="•"/>
            </a:pPr>
            <a:r>
              <a:rPr lang="en-US" sz="3000" spc="-151" dirty="0">
                <a:solidFill>
                  <a:srgbClr val="81865E"/>
                </a:solidFill>
                <a:latin typeface="+mn-ea"/>
                <a:cs typeface="Canva Sans"/>
                <a:sym typeface="Canva Sans"/>
              </a:rPr>
              <a:t>Trees can lead to memory issues when the size increases.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E57229-D054-0A14-9D82-2D8C68A04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8928" y="2967825"/>
            <a:ext cx="4238625" cy="43338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6423B7A-32AE-8C82-EE84-4DB9017E2551}"/>
              </a:ext>
            </a:extLst>
          </p:cNvPr>
          <p:cNvSpPr/>
          <p:nvPr/>
        </p:nvSpPr>
        <p:spPr>
          <a:xfrm>
            <a:off x="2895600" y="3231530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270687-93C1-460F-465D-DE7C5F21D26D}"/>
              </a:ext>
            </a:extLst>
          </p:cNvPr>
          <p:cNvSpPr/>
          <p:nvPr/>
        </p:nvSpPr>
        <p:spPr>
          <a:xfrm>
            <a:off x="13453841" y="6438900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CE78C6-2028-E6C1-1B46-64E09F310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787" y="2976562"/>
            <a:ext cx="4162425" cy="433387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4CC90F4-2740-C221-2F43-76B2082304B2}"/>
              </a:ext>
            </a:extLst>
          </p:cNvPr>
          <p:cNvSpPr/>
          <p:nvPr/>
        </p:nvSpPr>
        <p:spPr>
          <a:xfrm>
            <a:off x="8077200" y="3294589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DA87409-41C5-47DF-A3DE-47628429CF36}"/>
              </a:ext>
            </a:extLst>
          </p:cNvPr>
          <p:cNvSpPr/>
          <p:nvPr/>
        </p:nvSpPr>
        <p:spPr>
          <a:xfrm>
            <a:off x="8069179" y="6438899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4726" y="1673407"/>
            <a:ext cx="6356959" cy="7584893"/>
          </a:xfrm>
          <a:custGeom>
            <a:avLst/>
            <a:gdLst/>
            <a:ahLst/>
            <a:cxnLst/>
            <a:rect l="l" t="t" r="r" b="b"/>
            <a:pathLst>
              <a:path w="6356959" h="7584893">
                <a:moveTo>
                  <a:pt x="0" y="0"/>
                </a:moveTo>
                <a:lnTo>
                  <a:pt x="6356958" y="0"/>
                </a:lnTo>
                <a:lnTo>
                  <a:pt x="6356958" y="7584893"/>
                </a:lnTo>
                <a:lnTo>
                  <a:pt x="0" y="7584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126659" y="-226958"/>
            <a:ext cx="8440602" cy="10865282"/>
            <a:chOff x="0" y="0"/>
            <a:chExt cx="2223039" cy="28616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3039" cy="2861638"/>
            </a:xfrm>
            <a:custGeom>
              <a:avLst/>
              <a:gdLst/>
              <a:ahLst/>
              <a:cxnLst/>
              <a:rect l="l" t="t" r="r" b="b"/>
              <a:pathLst>
                <a:path w="2223039" h="2861638">
                  <a:moveTo>
                    <a:pt x="0" y="0"/>
                  </a:moveTo>
                  <a:lnTo>
                    <a:pt x="2223039" y="0"/>
                  </a:lnTo>
                  <a:lnTo>
                    <a:pt x="2223039" y="2861638"/>
                  </a:lnTo>
                  <a:lnTo>
                    <a:pt x="0" y="2861638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223039" cy="2871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77269" y="1470542"/>
            <a:ext cx="5614255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2"/>
              </a:lnSpc>
            </a:pPr>
            <a:r>
              <a:rPr lang="en-US" sz="7693" spc="-384" dirty="0">
                <a:solidFill>
                  <a:srgbClr val="FAF9F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Step 3:</a:t>
            </a:r>
          </a:p>
          <a:p>
            <a:pPr algn="r">
              <a:lnSpc>
                <a:spcPts val="8462"/>
              </a:lnSpc>
            </a:pPr>
            <a:r>
              <a:rPr lang="en-US" sz="7693" spc="-384" dirty="0">
                <a:solidFill>
                  <a:srgbClr val="FAF9F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ML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4361" y="2309938"/>
            <a:ext cx="12039278" cy="1857123"/>
          </a:xfrm>
          <a:custGeom>
            <a:avLst/>
            <a:gdLst/>
            <a:ahLst/>
            <a:cxnLst/>
            <a:rect l="l" t="t" r="r" b="b"/>
            <a:pathLst>
              <a:path w="12039278" h="1857123">
                <a:moveTo>
                  <a:pt x="0" y="0"/>
                </a:moveTo>
                <a:lnTo>
                  <a:pt x="12039279" y="0"/>
                </a:lnTo>
                <a:lnTo>
                  <a:pt x="12039279" y="1857122"/>
                </a:lnTo>
                <a:lnTo>
                  <a:pt x="0" y="185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012293" y="330794"/>
            <a:ext cx="714767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  <a:spcBef>
                <a:spcPct val="0"/>
              </a:spcBef>
            </a:pPr>
            <a:r>
              <a:rPr lang="en-US" sz="7680" spc="-384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Before ML!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55387" y="4779427"/>
            <a:ext cx="10577226" cy="473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6031" lvl="1" indent="-223015" algn="l">
              <a:lnSpc>
                <a:spcPts val="2272"/>
              </a:lnSpc>
              <a:buFont typeface="Arial"/>
              <a:buChar char="•"/>
            </a:pPr>
            <a:r>
              <a:rPr lang="en-US" altLang="ko-KR" sz="3200" b="1" dirty="0"/>
              <a:t>Issue</a:t>
            </a:r>
            <a:r>
              <a:rPr lang="en-US" altLang="ko-KR" sz="3200" dirty="0"/>
              <a:t>: The 'Year' feature is in numeric format, causing excessively large regression coefficients.</a:t>
            </a:r>
          </a:p>
          <a:p>
            <a:pPr marL="446031" lvl="1" indent="-223015" algn="l">
              <a:lnSpc>
                <a:spcPts val="2272"/>
              </a:lnSpc>
              <a:buFont typeface="Arial"/>
              <a:buChar char="•"/>
            </a:pPr>
            <a:endParaRPr lang="en-US" sz="3000" spc="-103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2272"/>
              </a:lnSpc>
            </a:pPr>
            <a:endParaRPr lang="en-US" sz="3000" spc="-103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marL="446031" lvl="1" indent="-223015" algn="l">
              <a:lnSpc>
                <a:spcPts val="2272"/>
              </a:lnSpc>
              <a:buFont typeface="Arial"/>
              <a:buChar char="•"/>
            </a:pPr>
            <a:r>
              <a:rPr lang="en-US" altLang="ko-KR" sz="3200" b="1" dirty="0"/>
              <a:t>Cause</a:t>
            </a:r>
            <a:r>
              <a:rPr lang="en-US" altLang="ko-KR" sz="3200" dirty="0"/>
              <a:t>: The large year values lead the model to overly emphasize them.</a:t>
            </a:r>
          </a:p>
          <a:p>
            <a:pPr marL="223016" lvl="1" algn="l">
              <a:lnSpc>
                <a:spcPts val="2272"/>
              </a:lnSpc>
            </a:pPr>
            <a:endParaRPr lang="en-US" sz="3000" spc="-103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2272"/>
              </a:lnSpc>
            </a:pPr>
            <a:endParaRPr lang="en-US" sz="3000" spc="-103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marL="446031" lvl="1" indent="-223015" algn="l">
              <a:lnSpc>
                <a:spcPts val="2272"/>
              </a:lnSpc>
              <a:buFont typeface="Arial"/>
              <a:buChar char="•"/>
            </a:pPr>
            <a:r>
              <a:rPr lang="en-US" sz="3000" b="1" spc="-103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Solution</a:t>
            </a:r>
            <a:r>
              <a:rPr lang="en-US" sz="3000" spc="-103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: Apply one-hot encoding using </a:t>
            </a:r>
            <a:r>
              <a:rPr lang="en-US" sz="3000" spc="-103" dirty="0" err="1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get_dummies</a:t>
            </a:r>
            <a:r>
              <a:rPr lang="en-US" sz="3000" spc="-103" dirty="0">
                <a:solidFill>
                  <a:srgbClr val="000000"/>
                </a:solidFill>
                <a:latin typeface="+mn-ea"/>
                <a:cs typeface="Canva Sans Medium"/>
                <a:sym typeface="Canva Sans Medium"/>
              </a:rPr>
              <a:t>() method.</a:t>
            </a:r>
          </a:p>
          <a:p>
            <a:pPr marL="446031" lvl="1" indent="-223015" algn="l">
              <a:lnSpc>
                <a:spcPts val="2272"/>
              </a:lnSpc>
              <a:buFont typeface="Arial"/>
              <a:buChar char="•"/>
            </a:pPr>
            <a:endParaRPr lang="en-US" sz="3000" spc="-103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2272"/>
              </a:lnSpc>
            </a:pPr>
            <a:endParaRPr lang="en-US" sz="3000" spc="-103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marL="446031" lvl="1" indent="-223015" algn="l">
              <a:lnSpc>
                <a:spcPts val="2272"/>
              </a:lnSpc>
              <a:buFont typeface="Arial"/>
              <a:buChar char="•"/>
            </a:pPr>
            <a:r>
              <a:rPr lang="en-US" altLang="ko-KR" sz="3200" b="1" dirty="0"/>
              <a:t>Applicable Features</a:t>
            </a:r>
            <a:r>
              <a:rPr lang="en-US" altLang="ko-KR" sz="3200" dirty="0"/>
              <a:t>: year, month, day, hour, holiday, </a:t>
            </a:r>
            <a:r>
              <a:rPr lang="en-US" altLang="ko-KR" sz="3200" dirty="0" err="1"/>
              <a:t>workingday</a:t>
            </a:r>
            <a:r>
              <a:rPr lang="en-US" altLang="ko-KR" sz="3200" dirty="0"/>
              <a:t>, season, weather columns.</a:t>
            </a:r>
          </a:p>
          <a:p>
            <a:pPr marL="446031" lvl="1" indent="-223015" algn="l">
              <a:lnSpc>
                <a:spcPts val="2272"/>
              </a:lnSpc>
              <a:buFont typeface="Arial"/>
              <a:buChar char="•"/>
            </a:pPr>
            <a:endParaRPr lang="en-US" sz="3000" spc="-103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2272"/>
              </a:lnSpc>
            </a:pPr>
            <a:endParaRPr lang="en-US" sz="3000" spc="-103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marL="446031" lvl="1" indent="-223015" algn="l">
              <a:lnSpc>
                <a:spcPts val="2272"/>
              </a:lnSpc>
              <a:buFont typeface="Arial"/>
              <a:buChar char="•"/>
            </a:pPr>
            <a:r>
              <a:rPr lang="en-US" altLang="ko-KR" sz="3200" b="1" dirty="0"/>
              <a:t>Goal</a:t>
            </a:r>
            <a:r>
              <a:rPr lang="en-US" altLang="ko-KR" sz="3200" dirty="0"/>
              <a:t>: Improve prediction performance.</a:t>
            </a:r>
            <a:endParaRPr lang="en-US" sz="3000" spc="-103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66C3951-5055-8245-2B74-899F5A52D9BC}"/>
              </a:ext>
            </a:extLst>
          </p:cNvPr>
          <p:cNvSpPr/>
          <p:nvPr/>
        </p:nvSpPr>
        <p:spPr>
          <a:xfrm>
            <a:off x="2940987" y="6901022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604757" y="335263"/>
            <a:ext cx="11435520" cy="1441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Result: Mistake?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7559" y="8511886"/>
            <a:ext cx="1491288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8"/>
              </a:lnSpc>
              <a:spcBef>
                <a:spcPct val="0"/>
              </a:spcBef>
            </a:pPr>
            <a:r>
              <a:rPr lang="en-US" sz="3526" spc="-176" dirty="0">
                <a:solidFill>
                  <a:srgbClr val="FF0000"/>
                </a:solidFill>
                <a:latin typeface="+mn-ea"/>
                <a:cs typeface="Canva Sans Medium"/>
                <a:sym typeface="Canva Sans Medium"/>
              </a:rPr>
              <a:t>Overfit??? How can we prevent this?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CAD4E1-4B47-2F32-F82A-16A17725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318" y="2214027"/>
            <a:ext cx="10315363" cy="585894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C3C494C-09EE-349A-791D-F01D408D14AE}"/>
              </a:ext>
            </a:extLst>
          </p:cNvPr>
          <p:cNvSpPr/>
          <p:nvPr/>
        </p:nvSpPr>
        <p:spPr>
          <a:xfrm rot="10183876">
            <a:off x="11161474" y="7202284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141" y="5141558"/>
            <a:ext cx="1411179" cy="1411179"/>
            <a:chOff x="0" y="0"/>
            <a:chExt cx="335686" cy="335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5686" cy="335686"/>
            </a:xfrm>
            <a:custGeom>
              <a:avLst/>
              <a:gdLst/>
              <a:ahLst/>
              <a:cxnLst/>
              <a:rect l="l" t="t" r="r" b="b"/>
              <a:pathLst>
                <a:path w="335686" h="335686">
                  <a:moveTo>
                    <a:pt x="0" y="0"/>
                  </a:moveTo>
                  <a:lnTo>
                    <a:pt x="335686" y="0"/>
                  </a:lnTo>
                  <a:lnTo>
                    <a:pt x="335686" y="335686"/>
                  </a:lnTo>
                  <a:lnTo>
                    <a:pt x="0" y="335686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335686" cy="345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600" b="1" u="none" strike="noStrike">
                  <a:solidFill>
                    <a:srgbClr val="F1E5D4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33398" y="5124381"/>
            <a:ext cx="1367760" cy="1411179"/>
            <a:chOff x="0" y="0"/>
            <a:chExt cx="325358" cy="335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5358" cy="335686"/>
            </a:xfrm>
            <a:custGeom>
              <a:avLst/>
              <a:gdLst/>
              <a:ahLst/>
              <a:cxnLst/>
              <a:rect l="l" t="t" r="r" b="b"/>
              <a:pathLst>
                <a:path w="325358" h="335686">
                  <a:moveTo>
                    <a:pt x="0" y="0"/>
                  </a:moveTo>
                  <a:lnTo>
                    <a:pt x="325358" y="0"/>
                  </a:lnTo>
                  <a:lnTo>
                    <a:pt x="325358" y="335686"/>
                  </a:lnTo>
                  <a:lnTo>
                    <a:pt x="0" y="335686"/>
                  </a:lnTo>
                  <a:close/>
                </a:path>
              </a:pathLst>
            </a:custGeom>
            <a:solidFill>
              <a:srgbClr val="81865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325358" cy="345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600" b="1" u="none" strike="noStrike">
                  <a:solidFill>
                    <a:srgbClr val="F1E5D4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4141" y="7499421"/>
            <a:ext cx="1407620" cy="1407620"/>
            <a:chOff x="0" y="0"/>
            <a:chExt cx="334840" cy="334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4840" cy="334840"/>
            </a:xfrm>
            <a:custGeom>
              <a:avLst/>
              <a:gdLst/>
              <a:ahLst/>
              <a:cxnLst/>
              <a:rect l="l" t="t" r="r" b="b"/>
              <a:pathLst>
                <a:path w="334840" h="334840">
                  <a:moveTo>
                    <a:pt x="0" y="0"/>
                  </a:moveTo>
                  <a:lnTo>
                    <a:pt x="334840" y="0"/>
                  </a:lnTo>
                  <a:lnTo>
                    <a:pt x="334840" y="334840"/>
                  </a:lnTo>
                  <a:lnTo>
                    <a:pt x="0" y="334840"/>
                  </a:lnTo>
                  <a:close/>
                </a:path>
              </a:pathLst>
            </a:custGeom>
            <a:solidFill>
              <a:srgbClr val="81865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334840" cy="344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600" b="1">
                  <a:solidFill>
                    <a:srgbClr val="F1E5D4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B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33398" y="7482245"/>
            <a:ext cx="1364311" cy="1407620"/>
            <a:chOff x="0" y="0"/>
            <a:chExt cx="324537" cy="334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4537" cy="334840"/>
            </a:xfrm>
            <a:custGeom>
              <a:avLst/>
              <a:gdLst/>
              <a:ahLst/>
              <a:cxnLst/>
              <a:rect l="l" t="t" r="r" b="b"/>
              <a:pathLst>
                <a:path w="324537" h="334840">
                  <a:moveTo>
                    <a:pt x="0" y="0"/>
                  </a:moveTo>
                  <a:lnTo>
                    <a:pt x="324537" y="0"/>
                  </a:lnTo>
                  <a:lnTo>
                    <a:pt x="324537" y="334840"/>
                  </a:lnTo>
                  <a:lnTo>
                    <a:pt x="0" y="334840"/>
                  </a:lnTo>
                  <a:close/>
                </a:path>
              </a:pathLst>
            </a:custGeom>
            <a:solidFill>
              <a:srgbClr val="81865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324537" cy="344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600" b="1" u="none" strike="noStrike">
                  <a:solidFill>
                    <a:srgbClr val="F1E5D4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33398" y="2773786"/>
            <a:ext cx="1364311" cy="1407620"/>
            <a:chOff x="0" y="0"/>
            <a:chExt cx="324537" cy="334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4537" cy="334840"/>
            </a:xfrm>
            <a:custGeom>
              <a:avLst/>
              <a:gdLst/>
              <a:ahLst/>
              <a:cxnLst/>
              <a:rect l="l" t="t" r="r" b="b"/>
              <a:pathLst>
                <a:path w="324537" h="334840">
                  <a:moveTo>
                    <a:pt x="0" y="0"/>
                  </a:moveTo>
                  <a:lnTo>
                    <a:pt x="324537" y="0"/>
                  </a:lnTo>
                  <a:lnTo>
                    <a:pt x="324537" y="334840"/>
                  </a:lnTo>
                  <a:lnTo>
                    <a:pt x="0" y="334840"/>
                  </a:lnTo>
                  <a:close/>
                </a:path>
              </a:pathLst>
            </a:custGeom>
            <a:solidFill>
              <a:srgbClr val="81865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324537" cy="344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600" b="1" u="none" strike="noStrike">
                  <a:solidFill>
                    <a:srgbClr val="F1E5D4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C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9733398" y="1638740"/>
            <a:ext cx="7421127" cy="0"/>
          </a:xfrm>
          <a:prstGeom prst="line">
            <a:avLst/>
          </a:prstGeom>
          <a:ln w="38100" cap="flat">
            <a:solidFill>
              <a:srgbClr val="635C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144141" y="1245577"/>
            <a:ext cx="7200068" cy="154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85"/>
              </a:lnSpc>
            </a:pPr>
            <a:r>
              <a:rPr lang="en-US" sz="10895" b="1" spc="-544" dirty="0">
                <a:solidFill>
                  <a:srgbClr val="635C4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Index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68500" y="5141558"/>
            <a:ext cx="447330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b="1" dirty="0">
                <a:solidFill>
                  <a:srgbClr val="635C4C"/>
                </a:solidFill>
                <a:latin typeface="Canva Sans Medium"/>
                <a:ea typeface="Canva Sans"/>
                <a:cs typeface="Canva Sans"/>
                <a:sym typeface="Canva Sans"/>
              </a:rPr>
              <a:t>First Step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90490" y="5124381"/>
            <a:ext cx="497643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b="1" dirty="0">
                <a:solidFill>
                  <a:srgbClr val="635C4C"/>
                </a:solidFill>
                <a:latin typeface="Canva Sans Medium"/>
                <a:ea typeface="HY견명조" panose="02030600000101010101" pitchFamily="18" charset="-127"/>
                <a:cs typeface="Canva Sans Medium"/>
                <a:sym typeface="Canva Sans Medium"/>
              </a:rPr>
              <a:t>ML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68500" y="5781119"/>
            <a:ext cx="4473304" cy="74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0"/>
              </a:lnSpc>
            </a:pPr>
            <a:r>
              <a:rPr lang="en-US" sz="2214" dirty="0">
                <a:solidFill>
                  <a:srgbClr val="635C4C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Canva Sans"/>
                <a:sym typeface="Canva Sans"/>
              </a:rPr>
              <a:t>What I did when I first saw the data!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90490" y="5763942"/>
            <a:ext cx="5688354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0"/>
              </a:lnSpc>
            </a:pPr>
            <a:r>
              <a:rPr lang="en-US" sz="2214" dirty="0">
                <a:solidFill>
                  <a:srgbClr val="635C4C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Canva Sans"/>
                <a:sym typeface="Canva Sans"/>
              </a:rPr>
              <a:t>Machine learning process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68500" y="7499421"/>
            <a:ext cx="576391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b="1" dirty="0">
                <a:solidFill>
                  <a:srgbClr val="635C4C"/>
                </a:solidFill>
                <a:latin typeface="Canva Sans Medium"/>
                <a:ea typeface="Canva Sans"/>
                <a:cs typeface="Canva Sans"/>
                <a:sym typeface="Canva Sans"/>
              </a:rPr>
              <a:t>Drawing the Graph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90490" y="7482245"/>
            <a:ext cx="533153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b="1" dirty="0">
                <a:solidFill>
                  <a:srgbClr val="635C4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90490" y="2773786"/>
            <a:ext cx="568835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b="1" dirty="0">
                <a:solidFill>
                  <a:srgbClr val="635C4C"/>
                </a:solidFill>
                <a:latin typeface="Canva Sans Medium"/>
                <a:ea typeface="HY견명조" panose="02030600000101010101" pitchFamily="18" charset="-127"/>
                <a:cs typeface="Malgun Gothic Semilight" panose="020B0503020000020004" pitchFamily="34" charset="-127"/>
                <a:sym typeface="Canva Sans"/>
              </a:rPr>
              <a:t>Validate Inference</a:t>
            </a:r>
            <a:endParaRPr lang="en-US" sz="3100" b="1" dirty="0">
              <a:solidFill>
                <a:srgbClr val="635C4C"/>
              </a:solidFill>
              <a:latin typeface="Canva Sans Medium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168500" y="8135424"/>
            <a:ext cx="5763918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0"/>
              </a:lnSpc>
            </a:pPr>
            <a:r>
              <a:rPr lang="en-US" sz="2214" dirty="0">
                <a:solidFill>
                  <a:srgbClr val="635C4C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Canva Sans"/>
                <a:sym typeface="Canva Sans"/>
              </a:rPr>
              <a:t>Visualization process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90490" y="8118247"/>
            <a:ext cx="5331533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0"/>
              </a:lnSpc>
            </a:pPr>
            <a:r>
              <a:rPr lang="en-US" sz="2214" dirty="0">
                <a:solidFill>
                  <a:srgbClr val="635C4C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Canva Sans"/>
                <a:sym typeface="Canva Sans"/>
              </a:rPr>
              <a:t>My thoughts and results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90490" y="3409788"/>
            <a:ext cx="6292710" cy="1141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14" dirty="0">
                <a:solidFill>
                  <a:srgbClr val="635C4C"/>
                </a:solidFill>
                <a:latin typeface="돋움" panose="020B0600000101010101" pitchFamily="50" charset="-127"/>
                <a:ea typeface="돋움" panose="020B0600000101010101" pitchFamily="50" charset="-127"/>
                <a:cs typeface="Canva Sans"/>
                <a:sym typeface="Canva Sans"/>
              </a:rPr>
              <a:t>Using a</a:t>
            </a:r>
            <a:r>
              <a:rPr lang="en-US" sz="2214" b="1" dirty="0">
                <a:solidFill>
                  <a:srgbClr val="635C4C"/>
                </a:solidFill>
                <a:latin typeface="돋움" panose="020B0600000101010101" pitchFamily="50" charset="-127"/>
                <a:ea typeface="돋움" panose="020B0600000101010101" pitchFamily="50" charset="-127"/>
                <a:cs typeface="Canva Sans"/>
                <a:sym typeface="Canva Sans"/>
              </a:rPr>
              <a:t> heatmap </a:t>
            </a:r>
            <a:r>
              <a:rPr lang="en-US" sz="2214" dirty="0">
                <a:solidFill>
                  <a:srgbClr val="635C4C"/>
                </a:solidFill>
                <a:latin typeface="돋움" panose="020B0600000101010101" pitchFamily="50" charset="-127"/>
                <a:ea typeface="돋움" panose="020B0600000101010101" pitchFamily="50" charset="-127"/>
                <a:cs typeface="Canva Sans"/>
                <a:sym typeface="Canva Sans"/>
              </a:rPr>
              <a:t>and </a:t>
            </a:r>
            <a:r>
              <a:rPr lang="en-US" sz="2214" b="1" dirty="0">
                <a:solidFill>
                  <a:srgbClr val="635C4C"/>
                </a:solidFill>
                <a:latin typeface="돋움" panose="020B0600000101010101" pitchFamily="50" charset="-127"/>
                <a:ea typeface="돋움" panose="020B0600000101010101" pitchFamily="50" charset="-127"/>
                <a:cs typeface="Canva Sans"/>
                <a:sym typeface="Canva Sans"/>
              </a:rPr>
              <a:t>t-test</a:t>
            </a:r>
            <a:r>
              <a:rPr lang="en-US" sz="2214" dirty="0">
                <a:solidFill>
                  <a:srgbClr val="635C4C"/>
                </a:solidFill>
                <a:latin typeface="돋움" panose="020B0600000101010101" pitchFamily="50" charset="-127"/>
                <a:ea typeface="돋움" panose="020B0600000101010101" pitchFamily="50" charset="-127"/>
                <a:cs typeface="Canva Sans"/>
                <a:sym typeface="Canva Sans"/>
              </a:rPr>
              <a:t> to validate the inferences made from the graph and explore other correlations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929" y="1652306"/>
            <a:ext cx="8623284" cy="7939561"/>
          </a:xfrm>
          <a:custGeom>
            <a:avLst/>
            <a:gdLst/>
            <a:ahLst/>
            <a:cxnLst/>
            <a:rect l="l" t="t" r="r" b="b"/>
            <a:pathLst>
              <a:path w="8623284" h="7939561">
                <a:moveTo>
                  <a:pt x="0" y="0"/>
                </a:moveTo>
                <a:lnTo>
                  <a:pt x="8623283" y="0"/>
                </a:lnTo>
                <a:lnTo>
                  <a:pt x="8623283" y="7939561"/>
                </a:lnTo>
                <a:lnTo>
                  <a:pt x="0" y="793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-133888" y="274272"/>
            <a:ext cx="11372917" cy="101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Warning: Overfit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31354" y="4916329"/>
            <a:ext cx="425291" cy="4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3524" b="1" spc="-176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71087" y="3307397"/>
            <a:ext cx="7392193" cy="60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r>
              <a:rPr lang="en-US" altLang="ko-KR" sz="3600" b="1" dirty="0"/>
              <a:t>Reason for not using trees</a:t>
            </a:r>
            <a:r>
              <a:rPr lang="en-US" altLang="ko-KR" sz="3600" dirty="0"/>
              <a:t>: Even a small mistake in tree models can lead to significant issues.</a:t>
            </a:r>
          </a:p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endParaRPr lang="en-US" sz="3524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r>
              <a:rPr lang="en-US" altLang="ko-KR" sz="3600" b="1" dirty="0"/>
              <a:t>What’s the problem?</a:t>
            </a:r>
          </a:p>
          <a:p>
            <a:pPr marL="380518" lvl="1" algn="l">
              <a:lnSpc>
                <a:spcPts val="3877"/>
              </a:lnSpc>
            </a:pPr>
            <a:endParaRPr lang="en-US" altLang="ko-KR" sz="3600" dirty="0"/>
          </a:p>
          <a:p>
            <a:pPr marL="380518" lvl="1" algn="l">
              <a:lnSpc>
                <a:spcPts val="3877"/>
              </a:lnSpc>
            </a:pPr>
            <a:r>
              <a:rPr lang="en-US" altLang="ko-KR" sz="3600" dirty="0"/>
              <a:t>The issue is the lack of regularization and cross-validation, specifically the absence of a </a:t>
            </a:r>
            <a:r>
              <a:rPr lang="en-US" altLang="ko-KR" sz="3600" dirty="0">
                <a:solidFill>
                  <a:srgbClr val="FF0000"/>
                </a:solidFill>
              </a:rPr>
              <a:t>Ridge (L2) model</a:t>
            </a:r>
            <a:r>
              <a:rPr lang="en-US" altLang="ko-KR" sz="3600" dirty="0"/>
              <a:t>, which resulted in overfitting.</a:t>
            </a:r>
            <a:endParaRPr lang="en-US" sz="3524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3877"/>
              </a:lnSpc>
            </a:pPr>
            <a:endParaRPr lang="en-US" sz="3524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3877"/>
              </a:lnSpc>
            </a:pPr>
            <a:endParaRPr lang="en-US" sz="3524" spc="-176" dirty="0">
              <a:solidFill>
                <a:srgbClr val="000000"/>
              </a:solidFill>
              <a:latin typeface="+mn-ea"/>
              <a:cs typeface="Canva Sans Medium"/>
              <a:sym typeface="Canva Sans Mediu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4A600C-935A-46AB-D1EE-6E2C0A96D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971739"/>
            <a:ext cx="5257800" cy="53701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94508" y="1801345"/>
            <a:ext cx="7392193" cy="800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r>
              <a:rPr lang="en-US" altLang="ko-KR" sz="3600" dirty="0"/>
              <a:t>As seen from the cross-validation mean, R², and RMSE, </a:t>
            </a:r>
            <a:r>
              <a:rPr lang="en-US" altLang="ko-KR" sz="3600" b="1" dirty="0"/>
              <a:t>normalization </a:t>
            </a:r>
            <a:r>
              <a:rPr lang="en-US" altLang="ko-KR" sz="3600" dirty="0"/>
              <a:t>has been applied.</a:t>
            </a:r>
            <a:endParaRPr lang="en-US" altLang="ko-KR" sz="3524" spc="-176" dirty="0">
              <a:solidFill>
                <a:srgbClr val="000000"/>
              </a:solidFill>
              <a:latin typeface="+mn-ea"/>
              <a:sym typeface="Canva Sans"/>
            </a:endParaRPr>
          </a:p>
          <a:p>
            <a:pPr marL="380518" lvl="1" algn="l">
              <a:lnSpc>
                <a:spcPts val="3877"/>
              </a:lnSpc>
            </a:pPr>
            <a:endParaRPr lang="en-US" sz="3524" spc="-176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r>
              <a:rPr lang="en-US" sz="3524" spc="-176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For cross validation, </a:t>
            </a:r>
            <a:r>
              <a:rPr lang="en-US" sz="3524" b="1" spc="-176" dirty="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cross_val</a:t>
            </a:r>
            <a:r>
              <a:rPr lang="en-US" sz="3524" b="1" spc="-176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 </a:t>
            </a:r>
            <a:r>
              <a:rPr lang="en-US" sz="3524" spc="-176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was used.</a:t>
            </a:r>
          </a:p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endParaRPr lang="en-US" sz="3524" spc="-176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 marL="761035" lvl="1" indent="-380517" algn="l">
              <a:lnSpc>
                <a:spcPts val="3877"/>
              </a:lnSpc>
              <a:buFont typeface="Arial"/>
              <a:buChar char="•"/>
            </a:pPr>
            <a:r>
              <a:rPr lang="en-US" altLang="ko-KR" sz="3600" b="1" dirty="0"/>
              <a:t>Trees</a:t>
            </a:r>
            <a:r>
              <a:rPr lang="en-US" altLang="ko-KR" sz="3600" dirty="0"/>
              <a:t> could have been used for data analysis; however, they would have likely needed more cross validation and removal of outliers in data.</a:t>
            </a:r>
            <a:endParaRPr lang="en-US" sz="3524" spc="-176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 algn="l">
              <a:lnSpc>
                <a:spcPts val="3877"/>
              </a:lnSpc>
            </a:pPr>
            <a:endParaRPr lang="en-US" sz="3524" spc="-176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 algn="l">
              <a:lnSpc>
                <a:spcPts val="3877"/>
              </a:lnSpc>
            </a:pPr>
            <a:endParaRPr lang="en-US" sz="3524" spc="-176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 algn="l">
              <a:lnSpc>
                <a:spcPts val="3877"/>
              </a:lnSpc>
            </a:pPr>
            <a:endParaRPr lang="en-US" sz="3524" spc="-176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 algn="l">
              <a:lnSpc>
                <a:spcPts val="3877"/>
              </a:lnSpc>
            </a:pPr>
            <a:endParaRPr lang="en-US" sz="3524" spc="-176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B14EF8-A09B-8DB0-1D5B-2624FFEA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-27590"/>
            <a:ext cx="9269922" cy="103145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1288" y="3482554"/>
            <a:ext cx="6825423" cy="9204816"/>
          </a:xfrm>
          <a:custGeom>
            <a:avLst/>
            <a:gdLst/>
            <a:ahLst/>
            <a:cxnLst/>
            <a:rect l="l" t="t" r="r" b="b"/>
            <a:pathLst>
              <a:path w="6825423" h="9204816">
                <a:moveTo>
                  <a:pt x="0" y="0"/>
                </a:moveTo>
                <a:lnTo>
                  <a:pt x="6825424" y="0"/>
                </a:lnTo>
                <a:lnTo>
                  <a:pt x="6825424" y="9204816"/>
                </a:lnTo>
                <a:lnTo>
                  <a:pt x="0" y="9204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42721" y="1347044"/>
            <a:ext cx="14893496" cy="116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94"/>
              </a:lnSpc>
              <a:spcBef>
                <a:spcPct val="0"/>
              </a:spcBef>
            </a:pPr>
            <a:r>
              <a:rPr lang="en-US" sz="6600" spc="-481" dirty="0">
                <a:solidFill>
                  <a:srgbClr val="81865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Additional Ideas and 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99303" y="4251040"/>
            <a:ext cx="1466067" cy="11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7"/>
              </a:lnSpc>
              <a:spcBef>
                <a:spcPct val="0"/>
              </a:spcBef>
            </a:pPr>
            <a:r>
              <a:rPr lang="en-US" sz="8370" spc="-418" dirty="0">
                <a:solidFill>
                  <a:srgbClr val="81865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85297" y="4251040"/>
            <a:ext cx="1466067" cy="11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7"/>
              </a:lnSpc>
              <a:spcBef>
                <a:spcPct val="0"/>
              </a:spcBef>
            </a:pPr>
            <a:r>
              <a:rPr lang="en-US" sz="8370" spc="-418">
                <a:solidFill>
                  <a:srgbClr val="81865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B.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4450" y="5852765"/>
            <a:ext cx="3435773" cy="46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81865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Temp/Weather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00444" y="5852765"/>
            <a:ext cx="3435773" cy="46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3399" dirty="0">
                <a:solidFill>
                  <a:srgbClr val="81865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Suggestion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687267"/>
            <a:ext cx="4007273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39"/>
              </a:lnSpc>
            </a:pPr>
            <a:r>
              <a:rPr lang="en-US" sz="3600" dirty="0">
                <a:solidFill>
                  <a:srgbClr val="635C4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"/>
                <a:sym typeface="Canva Sans"/>
              </a:rPr>
              <a:t>Additional graph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77361" y="6639642"/>
            <a:ext cx="4481939" cy="138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</a:pPr>
            <a:r>
              <a:rPr lang="en-US" sz="3599" dirty="0">
                <a:solidFill>
                  <a:srgbClr val="635C4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"/>
                <a:sym typeface="Canva Sans"/>
              </a:rPr>
              <a:t>Suggestion for bike companies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294" y="2534395"/>
            <a:ext cx="8211565" cy="6950012"/>
          </a:xfrm>
          <a:custGeom>
            <a:avLst/>
            <a:gdLst/>
            <a:ahLst/>
            <a:cxnLst/>
            <a:rect l="l" t="t" r="r" b="b"/>
            <a:pathLst>
              <a:path w="8211565" h="6950012">
                <a:moveTo>
                  <a:pt x="0" y="0"/>
                </a:moveTo>
                <a:lnTo>
                  <a:pt x="8211565" y="0"/>
                </a:lnTo>
                <a:lnTo>
                  <a:pt x="8211565" y="6950011"/>
                </a:lnTo>
                <a:lnTo>
                  <a:pt x="0" y="6950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435792" y="2503771"/>
            <a:ext cx="8286689" cy="6980635"/>
          </a:xfrm>
          <a:custGeom>
            <a:avLst/>
            <a:gdLst/>
            <a:ahLst/>
            <a:cxnLst/>
            <a:rect l="l" t="t" r="r" b="b"/>
            <a:pathLst>
              <a:path w="8286689" h="6980635">
                <a:moveTo>
                  <a:pt x="0" y="0"/>
                </a:moveTo>
                <a:lnTo>
                  <a:pt x="8286689" y="0"/>
                </a:lnTo>
                <a:lnTo>
                  <a:pt x="8286689" y="6980635"/>
                </a:lnTo>
                <a:lnTo>
                  <a:pt x="0" y="6980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160067" y="802593"/>
            <a:ext cx="12551450" cy="93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altLang="ko-KR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Additional Graphs!</a:t>
            </a:r>
            <a:endParaRPr lang="en-US" sz="60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Canva Sans Bold"/>
              <a:sym typeface="Canva Sans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2CCA0E-1159-DEEE-E8BD-523464D1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8" y="4278781"/>
            <a:ext cx="8049836" cy="52253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5D9BEB-3E99-9901-04AB-11E5C30BD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375" y="4231484"/>
            <a:ext cx="8177522" cy="52529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38600" y="2504065"/>
            <a:ext cx="1598318" cy="1598318"/>
          </a:xfrm>
          <a:custGeom>
            <a:avLst/>
            <a:gdLst/>
            <a:ahLst/>
            <a:cxnLst/>
            <a:rect l="l" t="t" r="r" b="b"/>
            <a:pathLst>
              <a:path w="1598318" h="1598318">
                <a:moveTo>
                  <a:pt x="0" y="0"/>
                </a:moveTo>
                <a:lnTo>
                  <a:pt x="1598318" y="0"/>
                </a:lnTo>
                <a:lnTo>
                  <a:pt x="1598318" y="1598318"/>
                </a:lnTo>
                <a:lnTo>
                  <a:pt x="0" y="1598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486126" y="4990165"/>
            <a:ext cx="2703266" cy="938771"/>
          </a:xfrm>
          <a:custGeom>
            <a:avLst/>
            <a:gdLst/>
            <a:ahLst/>
            <a:cxnLst/>
            <a:rect l="l" t="t" r="r" b="b"/>
            <a:pathLst>
              <a:path w="2703266" h="938771">
                <a:moveTo>
                  <a:pt x="0" y="0"/>
                </a:moveTo>
                <a:lnTo>
                  <a:pt x="2703266" y="0"/>
                </a:lnTo>
                <a:lnTo>
                  <a:pt x="2703266" y="938770"/>
                </a:lnTo>
                <a:lnTo>
                  <a:pt x="0" y="938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207749" y="7103205"/>
            <a:ext cx="1260020" cy="1680026"/>
          </a:xfrm>
          <a:custGeom>
            <a:avLst/>
            <a:gdLst/>
            <a:ahLst/>
            <a:cxnLst/>
            <a:rect l="l" t="t" r="r" b="b"/>
            <a:pathLst>
              <a:path w="1260020" h="1680026">
                <a:moveTo>
                  <a:pt x="0" y="0"/>
                </a:moveTo>
                <a:lnTo>
                  <a:pt x="1260020" y="0"/>
                </a:lnTo>
                <a:lnTo>
                  <a:pt x="1260020" y="1680026"/>
                </a:lnTo>
                <a:lnTo>
                  <a:pt x="0" y="1680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404754" y="122503"/>
            <a:ext cx="9478492" cy="1393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Recommendation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24090" y="2219271"/>
            <a:ext cx="6042943" cy="207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3000" spc="-103" dirty="0">
                <a:solidFill>
                  <a:schemeClr val="accent4"/>
                </a:solidFill>
                <a:latin typeface="+mn-ea"/>
                <a:cs typeface="Canva Sans Medium"/>
                <a:sym typeface="Canva Sans Medium"/>
              </a:rPr>
              <a:t>Focus on commuting hours!</a:t>
            </a:r>
          </a:p>
          <a:p>
            <a:pPr algn="l">
              <a:lnSpc>
                <a:spcPts val="2280"/>
              </a:lnSpc>
            </a:pPr>
            <a:endParaRPr lang="en-US" sz="3000" spc="-103" dirty="0">
              <a:solidFill>
                <a:schemeClr val="accent4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2280"/>
              </a:lnSpc>
            </a:pPr>
            <a:r>
              <a:rPr lang="en-US" sz="3000" spc="-103" dirty="0">
                <a:solidFill>
                  <a:schemeClr val="accent4"/>
                </a:solidFill>
                <a:latin typeface="+mn-ea"/>
                <a:cs typeface="Canva Sans Medium"/>
                <a:sym typeface="Canva Sans Medium"/>
              </a:rPr>
              <a:t>Weekdays 7 to10, 17 to 19: target = members </a:t>
            </a:r>
          </a:p>
          <a:p>
            <a:pPr algn="l">
              <a:lnSpc>
                <a:spcPts val="2280"/>
              </a:lnSpc>
              <a:spcBef>
                <a:spcPct val="0"/>
              </a:spcBef>
            </a:pPr>
            <a:endParaRPr lang="en-US" sz="3000" spc="-103" dirty="0">
              <a:solidFill>
                <a:schemeClr val="accent4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2280"/>
              </a:lnSpc>
              <a:spcBef>
                <a:spcPct val="0"/>
              </a:spcBef>
            </a:pPr>
            <a:r>
              <a:rPr lang="en-US" sz="3000" spc="-103" dirty="0">
                <a:solidFill>
                  <a:schemeClr val="accent4"/>
                </a:solidFill>
                <a:latin typeface="+mn-ea"/>
                <a:cs typeface="Canva Sans Medium"/>
                <a:sym typeface="Canva Sans Medium"/>
              </a:rPr>
              <a:t>Increase # of promotion during this time for these targeted audience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16207" y="4509924"/>
            <a:ext cx="7009049" cy="1488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endParaRPr sz="3000" dirty="0">
              <a:solidFill>
                <a:schemeClr val="accent6"/>
              </a:solidFill>
              <a:latin typeface="+mn-ea"/>
            </a:endParaRPr>
          </a:p>
          <a:p>
            <a:pPr algn="l">
              <a:lnSpc>
                <a:spcPts val="2280"/>
              </a:lnSpc>
            </a:pPr>
            <a:r>
              <a:rPr lang="en-US" sz="3000" spc="-103" dirty="0">
                <a:solidFill>
                  <a:schemeClr val="accent6"/>
                </a:solidFill>
                <a:latin typeface="+mn-ea"/>
                <a:cs typeface="Canva Sans Medium"/>
                <a:sym typeface="Canva Sans Medium"/>
              </a:rPr>
              <a:t>Weekend or weekdays afternoon promotion</a:t>
            </a:r>
          </a:p>
          <a:p>
            <a:pPr algn="l">
              <a:lnSpc>
                <a:spcPts val="2280"/>
              </a:lnSpc>
            </a:pPr>
            <a:endParaRPr lang="en-US" sz="3000" spc="-103" dirty="0">
              <a:solidFill>
                <a:schemeClr val="accent6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2280"/>
              </a:lnSpc>
              <a:spcBef>
                <a:spcPct val="0"/>
              </a:spcBef>
            </a:pPr>
            <a:r>
              <a:rPr lang="en-US" sz="3000" spc="-103" dirty="0">
                <a:solidFill>
                  <a:schemeClr val="accent6"/>
                </a:solidFill>
                <a:latin typeface="+mn-ea"/>
                <a:cs typeface="Canva Sans Medium"/>
                <a:sym typeface="Canva Sans Medium"/>
              </a:rPr>
              <a:t>Focus marketing during 12 to 17 for both member and non-members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16207" y="6904344"/>
            <a:ext cx="6407998" cy="266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3000" spc="-103" dirty="0">
                <a:solidFill>
                  <a:srgbClr val="FF0000"/>
                </a:solidFill>
                <a:latin typeface="+mn-ea"/>
                <a:cs typeface="Canva Sans Medium"/>
                <a:sym typeface="Canva Sans Medium"/>
              </a:rPr>
              <a:t>Low temperature during winter: Seasonal discount -&gt; increase users.</a:t>
            </a:r>
          </a:p>
          <a:p>
            <a:pPr algn="l">
              <a:lnSpc>
                <a:spcPts val="2280"/>
              </a:lnSpc>
            </a:pPr>
            <a:endParaRPr lang="en-US" sz="3000" spc="-103" dirty="0">
              <a:solidFill>
                <a:srgbClr val="FF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2280"/>
              </a:lnSpc>
            </a:pPr>
            <a:r>
              <a:rPr lang="en-US" sz="3000" spc="-103" dirty="0">
                <a:solidFill>
                  <a:srgbClr val="FF0000"/>
                </a:solidFill>
                <a:latin typeface="+mn-ea"/>
                <a:cs typeface="Canva Sans Medium"/>
                <a:sym typeface="Canva Sans Medium"/>
              </a:rPr>
              <a:t>Bring more bike users with promotion as low temperature causes decrease of bike use</a:t>
            </a:r>
          </a:p>
          <a:p>
            <a:pPr algn="l">
              <a:lnSpc>
                <a:spcPts val="2280"/>
              </a:lnSpc>
            </a:pPr>
            <a:endParaRPr lang="en-US" sz="3000" spc="-103" dirty="0">
              <a:solidFill>
                <a:srgbClr val="FF0000"/>
              </a:solidFill>
              <a:latin typeface="+mn-ea"/>
              <a:cs typeface="Canva Sans Medium"/>
              <a:sym typeface="Canva Sans Medium"/>
            </a:endParaRPr>
          </a:p>
          <a:p>
            <a:pPr algn="l">
              <a:lnSpc>
                <a:spcPts val="2280"/>
              </a:lnSpc>
              <a:spcBef>
                <a:spcPct val="0"/>
              </a:spcBef>
            </a:pPr>
            <a:r>
              <a:rPr lang="en-US" sz="3000" spc="-103" dirty="0" err="1">
                <a:solidFill>
                  <a:srgbClr val="FF0000"/>
                </a:solidFill>
                <a:latin typeface="+mn-ea"/>
                <a:cs typeface="Canva Sans Medium"/>
                <a:sym typeface="Canva Sans Medium"/>
              </a:rPr>
              <a:t>Eg</a:t>
            </a:r>
            <a:r>
              <a:rPr lang="en-US" sz="3000" spc="-103" dirty="0">
                <a:solidFill>
                  <a:srgbClr val="FF0000"/>
                </a:solidFill>
                <a:latin typeface="+mn-ea"/>
                <a:cs typeface="Canva Sans Medium"/>
                <a:sym typeface="Canva Sans Medium"/>
              </a:rPr>
              <a:t>: Christmas family discount campaign!</a:t>
            </a:r>
          </a:p>
          <a:p>
            <a:pPr algn="l">
              <a:lnSpc>
                <a:spcPts val="2280"/>
              </a:lnSpc>
              <a:spcBef>
                <a:spcPct val="0"/>
              </a:spcBef>
            </a:pPr>
            <a:endParaRPr lang="en-US" sz="3000" spc="-103" dirty="0">
              <a:solidFill>
                <a:srgbClr val="FF0000"/>
              </a:solidFill>
              <a:latin typeface="+mn-ea"/>
              <a:cs typeface="Canva Sans Medium"/>
              <a:sym typeface="Canva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8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7077" y="4138920"/>
            <a:ext cx="10766071" cy="168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727"/>
              </a:lnSpc>
            </a:pPr>
            <a:r>
              <a:rPr lang="en-US" sz="12727" spc="-1272" dirty="0">
                <a:solidFill>
                  <a:srgbClr val="FAF9F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888572" y="2345266"/>
            <a:ext cx="7834544" cy="8387373"/>
          </a:xfrm>
          <a:custGeom>
            <a:avLst/>
            <a:gdLst/>
            <a:ahLst/>
            <a:cxnLst/>
            <a:rect l="l" t="t" r="r" b="b"/>
            <a:pathLst>
              <a:path w="7834544" h="8387373">
                <a:moveTo>
                  <a:pt x="7834544" y="0"/>
                </a:moveTo>
                <a:lnTo>
                  <a:pt x="0" y="0"/>
                </a:lnTo>
                <a:lnTo>
                  <a:pt x="0" y="8387373"/>
                </a:lnTo>
                <a:lnTo>
                  <a:pt x="7834544" y="8387373"/>
                </a:lnTo>
                <a:lnTo>
                  <a:pt x="78345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939867" y="1474022"/>
            <a:ext cx="9857516" cy="3071545"/>
          </a:xfrm>
          <a:custGeom>
            <a:avLst/>
            <a:gdLst/>
            <a:ahLst/>
            <a:cxnLst/>
            <a:rect l="l" t="t" r="r" b="b"/>
            <a:pathLst>
              <a:path w="9857516" h="3071545">
                <a:moveTo>
                  <a:pt x="0" y="0"/>
                </a:moveTo>
                <a:lnTo>
                  <a:pt x="9857516" y="0"/>
                </a:lnTo>
                <a:lnTo>
                  <a:pt x="9857516" y="3071545"/>
                </a:lnTo>
                <a:lnTo>
                  <a:pt x="0" y="307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939867" y="4768104"/>
            <a:ext cx="4544600" cy="5189987"/>
          </a:xfrm>
          <a:custGeom>
            <a:avLst/>
            <a:gdLst/>
            <a:ahLst/>
            <a:cxnLst/>
            <a:rect l="l" t="t" r="r" b="b"/>
            <a:pathLst>
              <a:path w="4544600" h="5189987">
                <a:moveTo>
                  <a:pt x="0" y="0"/>
                </a:moveTo>
                <a:lnTo>
                  <a:pt x="4544600" y="0"/>
                </a:lnTo>
                <a:lnTo>
                  <a:pt x="4544600" y="5189987"/>
                </a:lnTo>
                <a:lnTo>
                  <a:pt x="0" y="518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939867" y="120921"/>
            <a:ext cx="9761689" cy="81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9"/>
              </a:lnSpc>
            </a:pPr>
            <a:r>
              <a:rPr lang="en-US" sz="5882" b="1" spc="-294" dirty="0">
                <a:solidFill>
                  <a:srgbClr val="635C4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Medium"/>
                <a:sym typeface="Canva Sans Medium"/>
              </a:rPr>
              <a:t>Step 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3980" y="5433591"/>
            <a:ext cx="3785616" cy="4114800"/>
          </a:xfrm>
          <a:custGeom>
            <a:avLst/>
            <a:gdLst/>
            <a:ahLst/>
            <a:cxnLst/>
            <a:rect l="l" t="t" r="r" b="b"/>
            <a:pathLst>
              <a:path w="3785616" h="4114800">
                <a:moveTo>
                  <a:pt x="0" y="0"/>
                </a:moveTo>
                <a:lnTo>
                  <a:pt x="3785616" y="0"/>
                </a:lnTo>
                <a:lnTo>
                  <a:pt x="3785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57547" y="426203"/>
            <a:ext cx="17572907" cy="4085701"/>
          </a:xfrm>
          <a:custGeom>
            <a:avLst/>
            <a:gdLst/>
            <a:ahLst/>
            <a:cxnLst/>
            <a:rect l="l" t="t" r="r" b="b"/>
            <a:pathLst>
              <a:path w="17572907" h="4085701">
                <a:moveTo>
                  <a:pt x="0" y="0"/>
                </a:moveTo>
                <a:lnTo>
                  <a:pt x="17572906" y="0"/>
                </a:lnTo>
                <a:lnTo>
                  <a:pt x="17572906" y="4085701"/>
                </a:lnTo>
                <a:lnTo>
                  <a:pt x="0" y="4085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801651" y="6603896"/>
            <a:ext cx="3544021" cy="85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5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Rough Ideas</a:t>
            </a:r>
          </a:p>
        </p:txBody>
      </p:sp>
      <p:sp>
        <p:nvSpPr>
          <p:cNvPr id="6" name="Freeform 6"/>
          <p:cNvSpPr/>
          <p:nvPr/>
        </p:nvSpPr>
        <p:spPr>
          <a:xfrm>
            <a:off x="8653214" y="6604283"/>
            <a:ext cx="981572" cy="981572"/>
          </a:xfrm>
          <a:custGeom>
            <a:avLst/>
            <a:gdLst/>
            <a:ahLst/>
            <a:cxnLst/>
            <a:rect l="l" t="t" r="r" b="b"/>
            <a:pathLst>
              <a:path w="981572" h="981572">
                <a:moveTo>
                  <a:pt x="0" y="0"/>
                </a:moveTo>
                <a:lnTo>
                  <a:pt x="981572" y="0"/>
                </a:lnTo>
                <a:lnTo>
                  <a:pt x="981572" y="981571"/>
                </a:lnTo>
                <a:lnTo>
                  <a:pt x="0" y="98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EC589A6-983E-87A4-C30F-9F377E16AC37}"/>
              </a:ext>
            </a:extLst>
          </p:cNvPr>
          <p:cNvSpPr/>
          <p:nvPr/>
        </p:nvSpPr>
        <p:spPr>
          <a:xfrm flipV="1">
            <a:off x="12913709" y="3880308"/>
            <a:ext cx="914400" cy="631596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89617C-89AA-5C69-8BA2-EC3981A66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799" y="5102413"/>
            <a:ext cx="6230219" cy="4658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07633" y="342900"/>
            <a:ext cx="9472732" cy="306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0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nva Sans Bold"/>
                <a:sym typeface="Canva Sans Bold"/>
              </a:rPr>
              <a:t>Step Before Drawing Graph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572C87-E7A5-59F3-6A9C-C881178A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3" y="3848100"/>
            <a:ext cx="13775053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697" y="-281749"/>
            <a:ext cx="18683394" cy="4120950"/>
            <a:chOff x="0" y="0"/>
            <a:chExt cx="4920729" cy="1085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0729" cy="1085353"/>
            </a:xfrm>
            <a:custGeom>
              <a:avLst/>
              <a:gdLst/>
              <a:ahLst/>
              <a:cxnLst/>
              <a:rect l="l" t="t" r="r" b="b"/>
              <a:pathLst>
                <a:path w="4920729" h="1085353">
                  <a:moveTo>
                    <a:pt x="0" y="0"/>
                  </a:moveTo>
                  <a:lnTo>
                    <a:pt x="4920729" y="0"/>
                  </a:lnTo>
                  <a:lnTo>
                    <a:pt x="4920729" y="1085353"/>
                  </a:lnTo>
                  <a:lnTo>
                    <a:pt x="0" y="1085353"/>
                  </a:lnTo>
                  <a:close/>
                </a:path>
              </a:pathLst>
            </a:custGeom>
            <a:solidFill>
              <a:srgbClr val="81865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920729" cy="1094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27598" y="-610364"/>
            <a:ext cx="5905672" cy="4778179"/>
          </a:xfrm>
          <a:custGeom>
            <a:avLst/>
            <a:gdLst/>
            <a:ahLst/>
            <a:cxnLst/>
            <a:rect l="l" t="t" r="r" b="b"/>
            <a:pathLst>
              <a:path w="5905672" h="4778179">
                <a:moveTo>
                  <a:pt x="0" y="0"/>
                </a:moveTo>
                <a:lnTo>
                  <a:pt x="5905672" y="0"/>
                </a:lnTo>
                <a:lnTo>
                  <a:pt x="5905672" y="4778180"/>
                </a:lnTo>
                <a:lnTo>
                  <a:pt x="0" y="4778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4735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28725" y="1197006"/>
            <a:ext cx="10898873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445"/>
              </a:lnSpc>
              <a:spcBef>
                <a:spcPct val="0"/>
              </a:spcBef>
            </a:pPr>
            <a:r>
              <a:rPr lang="en-US" sz="10371" b="1" spc="-518" dirty="0">
                <a:solidFill>
                  <a:srgbClr val="FAF9F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Step 2: Graph Code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C13D2F-5DA0-98F6-446C-2C9E130B9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715" y="4131651"/>
            <a:ext cx="15532569" cy="58855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62542" y="5143500"/>
            <a:ext cx="6705632" cy="3053696"/>
          </a:xfrm>
          <a:custGeom>
            <a:avLst/>
            <a:gdLst/>
            <a:ahLst/>
            <a:cxnLst/>
            <a:rect l="l" t="t" r="r" b="b"/>
            <a:pathLst>
              <a:path w="6705632" h="3053696">
                <a:moveTo>
                  <a:pt x="0" y="0"/>
                </a:moveTo>
                <a:lnTo>
                  <a:pt x="6705632" y="0"/>
                </a:lnTo>
                <a:lnTo>
                  <a:pt x="6705632" y="3053696"/>
                </a:lnTo>
                <a:lnTo>
                  <a:pt x="0" y="3053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1DAE93-3A0B-3892-78DF-68FDACA9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99" y="0"/>
            <a:ext cx="7656801" cy="10287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C829AEE-6163-AB30-6FCF-3C2C6D95A7ED}"/>
              </a:ext>
            </a:extLst>
          </p:cNvPr>
          <p:cNvSpPr/>
          <p:nvPr/>
        </p:nvSpPr>
        <p:spPr>
          <a:xfrm>
            <a:off x="5181600" y="2552700"/>
            <a:ext cx="5181600" cy="251206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357571E-5532-FAC7-217C-90422CD4D274}"/>
              </a:ext>
            </a:extLst>
          </p:cNvPr>
          <p:cNvSpPr/>
          <p:nvPr/>
        </p:nvSpPr>
        <p:spPr>
          <a:xfrm>
            <a:off x="5207000" y="5163820"/>
            <a:ext cx="5181600" cy="251206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E1F4A-A549-8C97-E965-2F34A103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A7217F-BF71-92C8-A96A-0E5AD6A62206}"/>
              </a:ext>
            </a:extLst>
          </p:cNvPr>
          <p:cNvSpPr/>
          <p:nvPr/>
        </p:nvSpPr>
        <p:spPr>
          <a:xfrm>
            <a:off x="-1962542" y="5143500"/>
            <a:ext cx="6705632" cy="3053696"/>
          </a:xfrm>
          <a:custGeom>
            <a:avLst/>
            <a:gdLst/>
            <a:ahLst/>
            <a:cxnLst/>
            <a:rect l="l" t="t" r="r" b="b"/>
            <a:pathLst>
              <a:path w="6705632" h="3053696">
                <a:moveTo>
                  <a:pt x="0" y="0"/>
                </a:moveTo>
                <a:lnTo>
                  <a:pt x="6705632" y="0"/>
                </a:lnTo>
                <a:lnTo>
                  <a:pt x="6705632" y="3053696"/>
                </a:lnTo>
                <a:lnTo>
                  <a:pt x="0" y="3053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401E3A07-864B-61FA-19BD-A5E7192B411B}"/>
              </a:ext>
            </a:extLst>
          </p:cNvPr>
          <p:cNvSpPr txBox="1"/>
          <p:nvPr/>
        </p:nvSpPr>
        <p:spPr>
          <a:xfrm>
            <a:off x="12877800" y="4914900"/>
            <a:ext cx="52578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altLang="ko-KR" sz="3000" dirty="0">
                <a:solidFill>
                  <a:srgbClr val="635C4C"/>
                </a:solidFill>
                <a:latin typeface="+mn-ea"/>
                <a:cs typeface="Canva Sans"/>
                <a:sym typeface="Canva Sans"/>
              </a:rPr>
              <a:t>People rent bike usually when the weather is good!</a:t>
            </a:r>
            <a:endParaRPr lang="en-US" sz="3000" dirty="0">
              <a:solidFill>
                <a:srgbClr val="635C4C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75C966A-7BA1-FA84-D01F-C10A53E1B9C9}"/>
              </a:ext>
            </a:extLst>
          </p:cNvPr>
          <p:cNvSpPr/>
          <p:nvPr/>
        </p:nvSpPr>
        <p:spPr>
          <a:xfrm rot="7919140">
            <a:off x="11741949" y="7928704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AA22745-87B6-FCC0-866A-3DDDC0C5DA38}"/>
              </a:ext>
            </a:extLst>
          </p:cNvPr>
          <p:cNvSpPr/>
          <p:nvPr/>
        </p:nvSpPr>
        <p:spPr>
          <a:xfrm rot="10800000">
            <a:off x="6327847" y="2476500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40CAE-A0B4-C79D-4CC9-AE948B836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046" y="1562100"/>
            <a:ext cx="7765907" cy="79248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5DD87DA-D51D-1120-D367-6373E42AD867}"/>
              </a:ext>
            </a:extLst>
          </p:cNvPr>
          <p:cNvSpPr/>
          <p:nvPr/>
        </p:nvSpPr>
        <p:spPr>
          <a:xfrm>
            <a:off x="9985447" y="2065574"/>
            <a:ext cx="6858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DABFF3F-9350-015C-C6D0-D91917A0CBF0}"/>
              </a:ext>
            </a:extLst>
          </p:cNvPr>
          <p:cNvSpPr/>
          <p:nvPr/>
        </p:nvSpPr>
        <p:spPr>
          <a:xfrm>
            <a:off x="7394647" y="6273383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14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62542" y="5143500"/>
            <a:ext cx="6705632" cy="3053696"/>
          </a:xfrm>
          <a:custGeom>
            <a:avLst/>
            <a:gdLst/>
            <a:ahLst/>
            <a:cxnLst/>
            <a:rect l="l" t="t" r="r" b="b"/>
            <a:pathLst>
              <a:path w="6705632" h="3053696">
                <a:moveTo>
                  <a:pt x="0" y="0"/>
                </a:moveTo>
                <a:lnTo>
                  <a:pt x="6705632" y="0"/>
                </a:lnTo>
                <a:lnTo>
                  <a:pt x="6705632" y="3053696"/>
                </a:lnTo>
                <a:lnTo>
                  <a:pt x="0" y="3053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0C64A2-D92C-AAE0-C308-00177FEFC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578" y="431402"/>
            <a:ext cx="11069470" cy="944768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A593962-333A-4C4F-919F-399AD88F28A8}"/>
              </a:ext>
            </a:extLst>
          </p:cNvPr>
          <p:cNvSpPr/>
          <p:nvPr/>
        </p:nvSpPr>
        <p:spPr>
          <a:xfrm>
            <a:off x="8217568" y="5143500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50D6AD7-BEC6-1950-B9B8-C0EAF12135BD}"/>
              </a:ext>
            </a:extLst>
          </p:cNvPr>
          <p:cNvSpPr/>
          <p:nvPr/>
        </p:nvSpPr>
        <p:spPr>
          <a:xfrm>
            <a:off x="11658600" y="4076700"/>
            <a:ext cx="914400" cy="489129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679</Words>
  <Application>Microsoft Office PowerPoint</Application>
  <PresentationFormat>사용자 지정</PresentationFormat>
  <Paragraphs>120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맑은 고딕</vt:lpstr>
      <vt:lpstr>Canva Sans Medium</vt:lpstr>
      <vt:lpstr>돋움</vt:lpstr>
      <vt:lpstr>HY견고딕</vt:lpstr>
      <vt:lpstr>Canva Sans Bold</vt:lpstr>
      <vt:lpstr>Calibri</vt:lpstr>
      <vt:lpstr>Arial</vt:lpstr>
      <vt:lpstr>바탕체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Beige Playful Illustration Sustainable Business Presentation</dc:title>
  <dc:creator>RMARKET</dc:creator>
  <cp:lastModifiedBy>chunjae_DB4</cp:lastModifiedBy>
  <cp:revision>47</cp:revision>
  <dcterms:created xsi:type="dcterms:W3CDTF">2006-08-16T00:00:00Z</dcterms:created>
  <dcterms:modified xsi:type="dcterms:W3CDTF">2024-12-27T06:14:11Z</dcterms:modified>
  <dc:identifier>DAGVr_H3asA</dc:identifier>
</cp:coreProperties>
</file>